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5/15/2018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5/15/2018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5/15/2018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5/15/2018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5/15/2018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5/15/2018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r" rtl="1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r" rtl="1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r" rtl="1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www.google.iq/url?sa=i&amp;rct=j&amp;q=&amp;esrc=s&amp;source=images&amp;cd=&amp;cad=rja&amp;uact=8&amp;ved=2ahUKEwiw7J-ThZLaAhUJZlAKHXZGD0MQjRx6BAgAEAU&amp;url=https://goodridgebioralph.wordpress.com/what-is-a-starfishs-favourite-cartoon-spongebob/&amp;psig=AOvVaw2nzUks71l8EXJ2zMONbfl4&amp;ust=1522430292509138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image" Target="../media/image7.jpeg"/><Relationship Id="rId2" Type="http://schemas.openxmlformats.org/officeDocument/2006/relationships/hyperlink" Target="https://www.google.iq/url?sa=i&amp;rct=j&amp;q=&amp;esrc=s&amp;source=images&amp;cd=&amp;cad=rja&amp;uact=8&amp;ved=2ahUKEwjo7u3qgZLaAhVPmbQKHQD8AdcQjRx6BAgAEAU&amp;url=https://plus.google.com/+EnayetKarim1975/posts/bQtPu13U5N8&amp;psig=AOvVaw235KNCVqVN-YPe__Qak0K3&amp;ust=1522429438578840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google.iq/url?sa=i&amp;rct=j&amp;q=&amp;esrc=s&amp;source=images&amp;cd=&amp;cad=rja&amp;uact=8&amp;ved=2ahUKEwiypuHEg5LaAhUJmbQKHc_XBDoQjRx6BAgAEAU&amp;url=http://www.assignmentpoint.com/science/biology/notochord.html&amp;psig=AOvVaw0DJGJntw9HdOt_rh63_n4P&amp;ust=1522429829006887" TargetMode="External"/><Relationship Id="rId5" Type="http://schemas.openxmlformats.org/officeDocument/2006/relationships/image" Target="../media/image6.jpeg"/><Relationship Id="rId4" Type="http://schemas.openxmlformats.org/officeDocument/2006/relationships/hyperlink" Target="http://www.google.iq/url?sa=i&amp;rct=j&amp;q=&amp;esrc=s&amp;source=images&amp;cd=&amp;cad=rja&amp;uact=8&amp;ved=2ahUKEwjuq-nFgpLaAhXPLFAKHWdZB2kQjRx6BAgAEAU&amp;url=http://www.digopaul.com/ar/english-word/ascidia.html&amp;psig=AOvVaw0oAYsEDRqWpW0p6BML-MFR&amp;ust=1522429613185630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s://www.google.iq/url?sa=i&amp;rct=j&amp;q=&amp;esrc=s&amp;source=images&amp;cd=&amp;cad=rja&amp;uact=8&amp;ved=2ahUKEwja3uCghJLaAhXQLFAKHU7lD1AQjRx6BAgAEAU&amp;url=https://www.wonderwhizkids.com/images/content/biology/evolutionary_biology/kingdom_animalia/conceptmap/Basis_classification.html&amp;psig=AOvVaw2WydyYEng_1CKnUjYrQRCR&amp;ust=1522430083461551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76400"/>
            <a:ext cx="7772400" cy="761999"/>
          </a:xfrm>
        </p:spPr>
        <p:txBody>
          <a:bodyPr>
            <a:normAutofit fontScale="90000"/>
          </a:bodyPr>
          <a:lstStyle/>
          <a:p>
            <a:pPr algn="ctr"/>
            <a:r>
              <a:rPr lang="en-US" u="sng" dirty="0" err="1" smtClean="0"/>
              <a:t>Porifera</a:t>
            </a:r>
            <a:endParaRPr lang="ar-IQ" dirty="0"/>
          </a:p>
        </p:txBody>
      </p:sp>
      <p:sp>
        <p:nvSpPr>
          <p:cNvPr id="4" name="Subtitle 2"/>
          <p:cNvSpPr>
            <a:spLocks noGrp="1"/>
          </p:cNvSpPr>
          <p:nvPr/>
        </p:nvSpPr>
        <p:spPr>
          <a:xfrm>
            <a:off x="1143000" y="2438400"/>
            <a:ext cx="6934200" cy="2971800"/>
          </a:xfrm>
          <a:prstGeom prst="rect">
            <a:avLst/>
          </a:prstGeom>
        </p:spPr>
        <p:txBody>
          <a:bodyPr vert="horz" lIns="45720" rIns="45720">
            <a:normAutofit fontScale="92500" lnSpcReduction="10000"/>
          </a:bodyPr>
          <a:lstStyle>
            <a:lvl1pPr marL="0" marR="64008" indent="0" algn="r" rtl="1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defRPr kumimoji="0" sz="27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1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None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1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None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1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None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1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1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1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1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1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algn="ctr"/>
            <a:r>
              <a:rPr lang="en-US" b="1" dirty="0" smtClean="0">
                <a:solidFill>
                  <a:schemeClr val="tx1"/>
                </a:solidFill>
                <a:latin typeface="AngsanaUPC" pitchFamily="18" charset="-34"/>
                <a:cs typeface="AngsanaUPC" pitchFamily="18" charset="-34"/>
              </a:rPr>
              <a:t>Prepared by </a:t>
            </a:r>
          </a:p>
          <a:p>
            <a:pPr algn="ctr"/>
            <a:endParaRPr lang="ar-IQ" b="1" dirty="0" smtClean="0">
              <a:solidFill>
                <a:schemeClr val="tx1"/>
              </a:solidFill>
              <a:latin typeface="AngsanaUPC" pitchFamily="18" charset="-34"/>
              <a:cs typeface="AngsanaUPC" pitchFamily="18" charset="-34"/>
            </a:endParaRPr>
          </a:p>
          <a:p>
            <a:pPr algn="ctr"/>
            <a:r>
              <a:rPr lang="en-US" b="1" dirty="0" smtClean="0">
                <a:solidFill>
                  <a:schemeClr val="tx1"/>
                </a:solidFill>
                <a:latin typeface="AngsanaUPC" pitchFamily="18" charset="-34"/>
                <a:cs typeface="AngsanaUPC" pitchFamily="18" charset="-34"/>
              </a:rPr>
              <a:t>Dr. </a:t>
            </a:r>
            <a:r>
              <a:rPr lang="en-US" b="1" dirty="0" err="1" smtClean="0">
                <a:solidFill>
                  <a:schemeClr val="tx1"/>
                </a:solidFill>
                <a:latin typeface="AngsanaUPC" pitchFamily="18" charset="-34"/>
                <a:cs typeface="AngsanaUPC" pitchFamily="18" charset="-34"/>
              </a:rPr>
              <a:t>Rawa</a:t>
            </a:r>
            <a:r>
              <a:rPr lang="en-US" b="1" dirty="0" smtClean="0">
                <a:solidFill>
                  <a:schemeClr val="tx1"/>
                </a:solidFill>
                <a:latin typeface="AngsanaUPC" pitchFamily="18" charset="-34"/>
                <a:cs typeface="AngsanaUPC" pitchFamily="18" charset="-34"/>
              </a:rPr>
              <a:t> Abdul </a:t>
            </a:r>
            <a:r>
              <a:rPr lang="en-US" b="1" dirty="0" err="1" smtClean="0">
                <a:solidFill>
                  <a:schemeClr val="tx1"/>
                </a:solidFill>
                <a:latin typeface="AngsanaUPC" pitchFamily="18" charset="-34"/>
                <a:cs typeface="AngsanaUPC" pitchFamily="18" charset="-34"/>
              </a:rPr>
              <a:t>Redha</a:t>
            </a:r>
            <a:r>
              <a:rPr lang="en-US" b="1" dirty="0" smtClean="0">
                <a:solidFill>
                  <a:schemeClr val="tx1"/>
                </a:solidFill>
                <a:latin typeface="AngsanaUPC" pitchFamily="18" charset="-34"/>
                <a:cs typeface="AngsanaUPC" pitchFamily="18" charset="-34"/>
              </a:rPr>
              <a:t> Aziz</a:t>
            </a:r>
          </a:p>
          <a:p>
            <a:pPr algn="ctr"/>
            <a:r>
              <a:rPr lang="en-US" b="1" dirty="0" err="1" smtClean="0">
                <a:solidFill>
                  <a:schemeClr val="tx1"/>
                </a:solidFill>
                <a:latin typeface="AngsanaUPC" pitchFamily="18" charset="-34"/>
                <a:cs typeface="AngsanaUPC" pitchFamily="18" charset="-34"/>
              </a:rPr>
              <a:t>Ph.D</a:t>
            </a:r>
            <a:r>
              <a:rPr lang="en-US" b="1" dirty="0" smtClean="0">
                <a:solidFill>
                  <a:schemeClr val="tx1"/>
                </a:solidFill>
                <a:latin typeface="AngsanaUPC" pitchFamily="18" charset="-34"/>
                <a:cs typeface="AngsanaUPC" pitchFamily="18" charset="-34"/>
              </a:rPr>
              <a:t> Antibiotics/ Molecular biology</a:t>
            </a:r>
            <a:endParaRPr lang="ar-IQ" b="1" dirty="0" smtClean="0">
              <a:solidFill>
                <a:schemeClr val="tx1"/>
              </a:solidFill>
              <a:latin typeface="AngsanaUPC" pitchFamily="18" charset="-34"/>
            </a:endParaRPr>
          </a:p>
          <a:p>
            <a:pPr algn="ctr"/>
            <a:endParaRPr lang="ar-IQ" b="1" dirty="0" smtClean="0">
              <a:solidFill>
                <a:schemeClr val="tx1"/>
              </a:solidFill>
              <a:latin typeface="AngsanaUPC" pitchFamily="18" charset="-34"/>
            </a:endParaRPr>
          </a:p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ngsanaUPC" pitchFamily="18" charset="-34"/>
                <a:cs typeface="AngsanaUPC" pitchFamily="18" charset="-34"/>
              </a:rPr>
              <a:t>Dr. </a:t>
            </a:r>
            <a:r>
              <a:rPr lang="en-US" sz="2800" b="1" dirty="0" err="1" smtClean="0">
                <a:solidFill>
                  <a:schemeClr val="tx1"/>
                </a:solidFill>
                <a:latin typeface="AngsanaUPC" pitchFamily="18" charset="-34"/>
                <a:cs typeface="AngsanaUPC" pitchFamily="18" charset="-34"/>
              </a:rPr>
              <a:t>Hiba</a:t>
            </a:r>
            <a:r>
              <a:rPr lang="en-US" sz="2800" b="1" dirty="0" smtClean="0">
                <a:solidFill>
                  <a:schemeClr val="tx1"/>
                </a:solidFill>
                <a:latin typeface="AngsanaUPC" pitchFamily="18" charset="-34"/>
                <a:cs typeface="AngsanaUPC" pitchFamily="18" charset="-34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AngsanaUPC" pitchFamily="18" charset="-34"/>
                <a:cs typeface="AngsanaUPC" pitchFamily="18" charset="-34"/>
              </a:rPr>
              <a:t>Shakir</a:t>
            </a:r>
            <a:r>
              <a:rPr lang="en-US" sz="2800" b="1" dirty="0" smtClean="0">
                <a:solidFill>
                  <a:schemeClr val="tx1"/>
                </a:solidFill>
                <a:latin typeface="AngsanaUPC" pitchFamily="18" charset="-34"/>
                <a:cs typeface="AngsanaUPC" pitchFamily="18" charset="-34"/>
              </a:rPr>
              <a:t> Ahmed</a:t>
            </a:r>
            <a:endParaRPr lang="ar-IQ" sz="2800" b="1" dirty="0" smtClean="0">
              <a:solidFill>
                <a:schemeClr val="tx1"/>
              </a:solidFill>
              <a:latin typeface="AngsanaUPC" pitchFamily="18" charset="-34"/>
            </a:endParaRPr>
          </a:p>
          <a:p>
            <a:pPr algn="ctr"/>
            <a:r>
              <a:rPr lang="en-US" sz="2800" b="1" dirty="0" err="1" smtClean="0">
                <a:solidFill>
                  <a:schemeClr val="tx1"/>
                </a:solidFill>
                <a:latin typeface="AngsanaUPC" pitchFamily="18" charset="-34"/>
                <a:cs typeface="AngsanaUPC" pitchFamily="18" charset="-34"/>
              </a:rPr>
              <a:t>Ph.D</a:t>
            </a:r>
            <a:r>
              <a:rPr lang="en-US" sz="2800" b="1" dirty="0" smtClean="0">
                <a:solidFill>
                  <a:schemeClr val="tx1"/>
                </a:solidFill>
                <a:latin typeface="AngsanaUPC" pitchFamily="18" charset="-34"/>
                <a:cs typeface="AngsanaUPC" pitchFamily="18" charset="-34"/>
              </a:rPr>
              <a:t> Microbiology/Immunity</a:t>
            </a:r>
            <a:endParaRPr lang="ar-IQ" sz="2800" b="1" dirty="0" smtClean="0">
              <a:solidFill>
                <a:schemeClr val="tx1"/>
              </a:solidFill>
              <a:latin typeface="AngsanaUPC" pitchFamily="18" charset="-34"/>
            </a:endParaRPr>
          </a:p>
          <a:p>
            <a:pPr algn="ctr"/>
            <a:endParaRPr lang="ar-IQ" b="1" dirty="0">
              <a:solidFill>
                <a:schemeClr val="tx1"/>
              </a:solidFill>
              <a:latin typeface="AngsanaUPC" pitchFamily="18" charset="-34"/>
            </a:endParaRPr>
          </a:p>
        </p:txBody>
      </p:sp>
      <p:pic>
        <p:nvPicPr>
          <p:cNvPr id="5" name="Picture 2" descr="صورة ذات صلة"/>
          <p:cNvPicPr>
            <a:picLocks noChangeAspect="1" noChangeArrowheads="1"/>
          </p:cNvPicPr>
          <p:nvPr/>
        </p:nvPicPr>
        <p:blipFill>
          <a:blip r:embed="rId2" cstate="print"/>
          <a:srcRect l="5206" r="4555"/>
          <a:stretch>
            <a:fillRect/>
          </a:stretch>
        </p:blipFill>
        <p:spPr bwMode="auto">
          <a:xfrm>
            <a:off x="7315200" y="457200"/>
            <a:ext cx="1600200" cy="151172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381000"/>
            <a:ext cx="8153400" cy="4114800"/>
          </a:xfrm>
        </p:spPr>
        <p:txBody>
          <a:bodyPr>
            <a:noAutofit/>
          </a:bodyPr>
          <a:lstStyle/>
          <a:p>
            <a:pPr algn="l">
              <a:buNone/>
            </a:pPr>
            <a:r>
              <a:rPr lang="en-US" sz="2000" b="1" u="sng" dirty="0" smtClean="0"/>
              <a:t>Phylum – </a:t>
            </a:r>
            <a:r>
              <a:rPr lang="en-US" sz="2000" b="1" u="sng" dirty="0" err="1" smtClean="0"/>
              <a:t>Porifera</a:t>
            </a:r>
            <a:endParaRPr lang="en-US" sz="2000" b="1" u="sng" dirty="0" smtClean="0"/>
          </a:p>
          <a:p>
            <a:pPr algn="l">
              <a:buNone/>
            </a:pPr>
            <a:endParaRPr lang="en-US" sz="2000" dirty="0" smtClean="0"/>
          </a:p>
          <a:p>
            <a:pPr algn="l">
              <a:buNone/>
            </a:pPr>
            <a:r>
              <a:rPr lang="en-US" sz="2000" dirty="0" smtClean="0"/>
              <a:t>Phylum – </a:t>
            </a:r>
            <a:r>
              <a:rPr lang="en-US" sz="2000" dirty="0" err="1" smtClean="0"/>
              <a:t>Porifera</a:t>
            </a:r>
            <a:r>
              <a:rPr lang="en-US" sz="2000" dirty="0" smtClean="0"/>
              <a:t> includes organisms with holes. </a:t>
            </a:r>
          </a:p>
          <a:p>
            <a:pPr algn="l">
              <a:buNone/>
            </a:pPr>
            <a:r>
              <a:rPr lang="en-US" sz="2000" dirty="0" smtClean="0"/>
              <a:t>They are primitive </a:t>
            </a:r>
            <a:r>
              <a:rPr lang="en-US" sz="2000" dirty="0" err="1" smtClean="0"/>
              <a:t>multicellular</a:t>
            </a:r>
            <a:r>
              <a:rPr lang="en-US" sz="2000" dirty="0" smtClean="0"/>
              <a:t> animals and have </a:t>
            </a:r>
            <a:r>
              <a:rPr lang="en-US" sz="2000" b="1" dirty="0" smtClean="0"/>
              <a:t>cellular level of organization</a:t>
            </a:r>
            <a:r>
              <a:rPr lang="en-US" sz="2000" dirty="0" smtClean="0"/>
              <a:t>.</a:t>
            </a:r>
          </a:p>
          <a:p>
            <a:pPr algn="l">
              <a:buNone/>
            </a:pPr>
            <a:r>
              <a:rPr lang="en-US" sz="2000" dirty="0" smtClean="0"/>
              <a:t>They are non-motile animals attached to some solid support.</a:t>
            </a:r>
          </a:p>
          <a:p>
            <a:pPr algn="l">
              <a:buNone/>
            </a:pPr>
            <a:r>
              <a:rPr lang="en-US" sz="2000" dirty="0" smtClean="0"/>
              <a:t>The body design involves very </a:t>
            </a:r>
            <a:r>
              <a:rPr lang="en-US" sz="2000" b="1" dirty="0" smtClean="0"/>
              <a:t>minimal differentiation</a:t>
            </a:r>
            <a:r>
              <a:rPr lang="en-US" sz="2000" dirty="0" smtClean="0"/>
              <a:t> and division into tissues.</a:t>
            </a:r>
          </a:p>
          <a:p>
            <a:pPr algn="l">
              <a:buNone/>
            </a:pPr>
            <a:r>
              <a:rPr lang="en-US" sz="2000" dirty="0" smtClean="0"/>
              <a:t>They are commonly called </a:t>
            </a:r>
            <a:r>
              <a:rPr lang="en-US" sz="2000" b="1" dirty="0" smtClean="0"/>
              <a:t>sponges</a:t>
            </a:r>
            <a:r>
              <a:rPr lang="en-US" sz="2000" dirty="0" smtClean="0"/>
              <a:t>.</a:t>
            </a:r>
          </a:p>
          <a:p>
            <a:pPr algn="l">
              <a:buNone/>
            </a:pPr>
            <a:r>
              <a:rPr lang="en-US" sz="2000" dirty="0" smtClean="0"/>
              <a:t>They are generally marine and mostly </a:t>
            </a:r>
            <a:r>
              <a:rPr lang="en-US" sz="2000" b="1" dirty="0" smtClean="0"/>
              <a:t>asymmetrical animals</a:t>
            </a:r>
            <a:r>
              <a:rPr lang="en-US" sz="2000" dirty="0" smtClean="0"/>
              <a:t>.</a:t>
            </a:r>
          </a:p>
          <a:p>
            <a:pPr algn="l">
              <a:buNone/>
            </a:pPr>
            <a:r>
              <a:rPr lang="en-US" sz="2000" dirty="0" smtClean="0"/>
              <a:t>Sponges have a water transport or </a:t>
            </a:r>
            <a:r>
              <a:rPr lang="en-US" sz="2000" b="1" dirty="0" smtClean="0"/>
              <a:t>canal system</a:t>
            </a:r>
            <a:r>
              <a:rPr lang="en-US" sz="2000" dirty="0" smtClean="0"/>
              <a:t>.</a:t>
            </a:r>
          </a:p>
          <a:p>
            <a:pPr algn="l">
              <a:buNone/>
            </a:pPr>
            <a:endParaRPr lang="ar-IQ" sz="2000" dirty="0"/>
          </a:p>
        </p:txBody>
      </p:sp>
      <p:pic>
        <p:nvPicPr>
          <p:cNvPr id="4" name="irc_mi" descr="صورة ذات صلة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86400" y="4572000"/>
            <a:ext cx="3152775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169091"/>
          </a:xfrm>
        </p:spPr>
        <p:txBody>
          <a:bodyPr>
            <a:normAutofit fontScale="85000" lnSpcReduction="20000"/>
          </a:bodyPr>
          <a:lstStyle/>
          <a:p>
            <a:pPr algn="l">
              <a:buNone/>
            </a:pPr>
            <a:r>
              <a:rPr lang="en-US" sz="2800" dirty="0" smtClean="0"/>
              <a:t>Water enters through minute </a:t>
            </a:r>
            <a:r>
              <a:rPr lang="en-US" sz="2800" b="1" dirty="0" smtClean="0"/>
              <a:t>pores (Ostia)</a:t>
            </a:r>
            <a:r>
              <a:rPr lang="en-US" sz="2800" dirty="0" smtClean="0"/>
              <a:t> in the body wall into a central cavity, </a:t>
            </a:r>
            <a:r>
              <a:rPr lang="en-US" sz="2800" b="1" dirty="0" err="1" smtClean="0"/>
              <a:t>spongocoel</a:t>
            </a:r>
            <a:r>
              <a:rPr lang="en-US" sz="2800" dirty="0" smtClean="0"/>
              <a:t>, from where it goes out through the </a:t>
            </a:r>
            <a:r>
              <a:rPr lang="en-US" sz="2800" b="1" dirty="0" err="1" smtClean="0"/>
              <a:t>osculum</a:t>
            </a:r>
            <a:r>
              <a:rPr lang="en-US" sz="2800" dirty="0" smtClean="0"/>
              <a:t>.</a:t>
            </a:r>
          </a:p>
          <a:p>
            <a:pPr algn="l">
              <a:buNone/>
            </a:pPr>
            <a:r>
              <a:rPr lang="en-US" sz="2800" dirty="0" smtClean="0"/>
              <a:t>This pathway of water transport is helpful in food gathering, respiratory exchange and removal of waste.</a:t>
            </a:r>
          </a:p>
          <a:p>
            <a:pPr algn="l">
              <a:buNone/>
            </a:pPr>
            <a:r>
              <a:rPr lang="en-US" sz="2800" dirty="0" smtClean="0"/>
              <a:t>The body is supported by a skeleton made up of </a:t>
            </a:r>
            <a:r>
              <a:rPr lang="en-US" sz="2800" b="1" dirty="0" err="1" smtClean="0"/>
              <a:t>spicules</a:t>
            </a:r>
            <a:r>
              <a:rPr lang="en-US" sz="2800" b="1" dirty="0" smtClean="0"/>
              <a:t> or </a:t>
            </a:r>
            <a:r>
              <a:rPr lang="en-US" sz="2800" b="1" dirty="0" err="1" smtClean="0"/>
              <a:t>spongin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fibres</a:t>
            </a:r>
            <a:r>
              <a:rPr lang="en-US" sz="2800" dirty="0" smtClean="0"/>
              <a:t>.</a:t>
            </a:r>
          </a:p>
          <a:p>
            <a:pPr algn="l">
              <a:buNone/>
            </a:pPr>
            <a:r>
              <a:rPr lang="en-US" sz="2800" dirty="0" smtClean="0"/>
              <a:t>Sexes are not separate (</a:t>
            </a:r>
            <a:r>
              <a:rPr lang="en-US" sz="2800" b="1" dirty="0" smtClean="0"/>
              <a:t>hermaphrodite</a:t>
            </a:r>
            <a:r>
              <a:rPr lang="en-US" sz="2800" dirty="0" smtClean="0"/>
              <a:t>), i.e., eggs and sperms are produced by the same individual.</a:t>
            </a:r>
          </a:p>
          <a:p>
            <a:pPr algn="l">
              <a:buNone/>
            </a:pPr>
            <a:r>
              <a:rPr lang="en-US" sz="2800" dirty="0" smtClean="0"/>
              <a:t>Sponges reproduce </a:t>
            </a:r>
            <a:r>
              <a:rPr lang="en-US" sz="2800" b="1" dirty="0" smtClean="0"/>
              <a:t>asexually</a:t>
            </a:r>
            <a:r>
              <a:rPr lang="en-US" sz="2800" dirty="0" smtClean="0"/>
              <a:t> by fragmentation and </a:t>
            </a:r>
            <a:r>
              <a:rPr lang="en-US" sz="2800" b="1" dirty="0" smtClean="0"/>
              <a:t>sexually </a:t>
            </a:r>
            <a:r>
              <a:rPr lang="en-US" sz="2800" dirty="0" smtClean="0"/>
              <a:t>by formation of gametes.</a:t>
            </a:r>
          </a:p>
          <a:p>
            <a:pPr algn="l">
              <a:buNone/>
            </a:pPr>
            <a:r>
              <a:rPr lang="en-US" sz="2800" dirty="0" smtClean="0"/>
              <a:t>Fertilization is </a:t>
            </a:r>
            <a:r>
              <a:rPr lang="en-US" sz="2800" b="1" dirty="0" smtClean="0"/>
              <a:t>internal</a:t>
            </a:r>
            <a:r>
              <a:rPr lang="en-US" sz="2800" dirty="0" smtClean="0"/>
              <a:t> and development is </a:t>
            </a:r>
            <a:r>
              <a:rPr lang="en-US" sz="2800" b="1" dirty="0" smtClean="0"/>
              <a:t>indirect</a:t>
            </a:r>
            <a:r>
              <a:rPr lang="en-US" sz="2800" dirty="0" smtClean="0"/>
              <a:t> having a larval stage which is morphologically distinct from the adult.</a:t>
            </a:r>
          </a:p>
          <a:p>
            <a:endParaRPr lang="ar-IQ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181600"/>
            <a:ext cx="8229600" cy="825691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en-US" b="1" dirty="0" smtClean="0"/>
              <a:t>Figure: Examples of </a:t>
            </a:r>
            <a:r>
              <a:rPr lang="en-US" b="1" dirty="0" err="1" smtClean="0"/>
              <a:t>Porifera</a:t>
            </a:r>
            <a:r>
              <a:rPr lang="en-US" b="1" dirty="0" smtClean="0"/>
              <a:t>: (a) </a:t>
            </a:r>
            <a:r>
              <a:rPr lang="en-US" b="1" dirty="0" err="1" smtClean="0"/>
              <a:t>Sycon</a:t>
            </a:r>
            <a:r>
              <a:rPr lang="en-US" b="1" dirty="0" smtClean="0"/>
              <a:t> (</a:t>
            </a:r>
            <a:r>
              <a:rPr lang="en-US" b="1" dirty="0" err="1" smtClean="0"/>
              <a:t>Scypha</a:t>
            </a:r>
            <a:r>
              <a:rPr lang="en-US" b="1" dirty="0" smtClean="0"/>
              <a:t>) (b) </a:t>
            </a:r>
            <a:r>
              <a:rPr lang="en-US" b="1" dirty="0" err="1" smtClean="0"/>
              <a:t>Euspongia</a:t>
            </a:r>
            <a:r>
              <a:rPr lang="en-US" b="1" dirty="0" smtClean="0"/>
              <a:t> (Bath sponge) (c) </a:t>
            </a:r>
            <a:r>
              <a:rPr lang="en-US" b="1" dirty="0" err="1" smtClean="0"/>
              <a:t>Spongilla</a:t>
            </a:r>
            <a:r>
              <a:rPr lang="en-US" b="1" dirty="0" smtClean="0"/>
              <a:t> (Fresh water sponge)</a:t>
            </a:r>
            <a:endParaRPr lang="en-US" dirty="0" smtClean="0"/>
          </a:p>
          <a:p>
            <a:pPr algn="l"/>
            <a:endParaRPr lang="ar-IQ" dirty="0"/>
          </a:p>
        </p:txBody>
      </p:sp>
      <p:pic>
        <p:nvPicPr>
          <p:cNvPr id="4" name="Picture 3" descr="Porifera - Sycon - Euspongia - Spongilla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914400"/>
            <a:ext cx="6324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4525963"/>
          </a:xfrm>
        </p:spPr>
        <p:txBody>
          <a:bodyPr>
            <a:normAutofit fontScale="77500" lnSpcReduction="20000"/>
          </a:bodyPr>
          <a:lstStyle/>
          <a:p>
            <a:pPr algn="l" rtl="0"/>
            <a:r>
              <a:rPr lang="en-US" b="1" u="sng" dirty="0" smtClean="0"/>
              <a:t>Phylum – </a:t>
            </a:r>
            <a:r>
              <a:rPr lang="en-US" b="1" u="sng" dirty="0" err="1" smtClean="0"/>
              <a:t>Chordata</a:t>
            </a:r>
            <a:endParaRPr lang="en-US" dirty="0" smtClean="0"/>
          </a:p>
          <a:p>
            <a:pPr lvl="0" algn="l" rtl="0"/>
            <a:r>
              <a:rPr lang="en-US" dirty="0" smtClean="0"/>
              <a:t>Animals belonging to phylum </a:t>
            </a:r>
            <a:r>
              <a:rPr lang="en-US" dirty="0" err="1" smtClean="0"/>
              <a:t>Chordata</a:t>
            </a:r>
            <a:r>
              <a:rPr lang="en-US" dirty="0" smtClean="0"/>
              <a:t> are fundamentally </a:t>
            </a:r>
            <a:r>
              <a:rPr lang="en-US" dirty="0" err="1" smtClean="0"/>
              <a:t>characterised</a:t>
            </a:r>
            <a:r>
              <a:rPr lang="en-US" dirty="0" smtClean="0"/>
              <a:t> by the presence of a notochord, a dorsal hollow nerve cord and paired pharyngeal gill slits.</a:t>
            </a:r>
          </a:p>
          <a:p>
            <a:pPr lvl="0" algn="l" rtl="0"/>
            <a:r>
              <a:rPr lang="en-US" dirty="0" smtClean="0"/>
              <a:t>They are </a:t>
            </a:r>
            <a:r>
              <a:rPr lang="en-US" b="1" dirty="0" smtClean="0"/>
              <a:t>bilaterally symmetrical, </a:t>
            </a:r>
            <a:r>
              <a:rPr lang="en-US" b="1" dirty="0" err="1" smtClean="0"/>
              <a:t>triploblastic</a:t>
            </a:r>
            <a:r>
              <a:rPr lang="en-US" b="1" dirty="0" smtClean="0"/>
              <a:t>, </a:t>
            </a:r>
            <a:r>
              <a:rPr lang="en-US" b="1" dirty="0" err="1" smtClean="0"/>
              <a:t>coelomate</a:t>
            </a:r>
            <a:r>
              <a:rPr lang="en-US" dirty="0" smtClean="0"/>
              <a:t> with </a:t>
            </a:r>
            <a:r>
              <a:rPr lang="en-US" b="1" dirty="0" smtClean="0"/>
              <a:t>organ-system level</a:t>
            </a:r>
            <a:r>
              <a:rPr lang="en-US" dirty="0" smtClean="0"/>
              <a:t> of </a:t>
            </a:r>
            <a:r>
              <a:rPr lang="en-US" dirty="0" err="1" smtClean="0"/>
              <a:t>organisation</a:t>
            </a:r>
            <a:r>
              <a:rPr lang="en-US" dirty="0" smtClean="0"/>
              <a:t>.</a:t>
            </a:r>
          </a:p>
          <a:p>
            <a:pPr lvl="0" algn="l" rtl="0"/>
            <a:r>
              <a:rPr lang="en-US" dirty="0" smtClean="0"/>
              <a:t>They possess a post anal tail and a closed circulatory system.</a:t>
            </a:r>
          </a:p>
          <a:p>
            <a:pPr lvl="0" algn="l" rtl="0"/>
            <a:r>
              <a:rPr lang="en-US" dirty="0" smtClean="0"/>
              <a:t>Phylum </a:t>
            </a:r>
            <a:r>
              <a:rPr lang="en-US" dirty="0" err="1" smtClean="0"/>
              <a:t>Chordata</a:t>
            </a:r>
            <a:r>
              <a:rPr lang="en-US" dirty="0" smtClean="0"/>
              <a:t> is divided into three subphyla: </a:t>
            </a:r>
            <a:r>
              <a:rPr lang="en-US" dirty="0" err="1" smtClean="0"/>
              <a:t>Urochordata</a:t>
            </a:r>
            <a:r>
              <a:rPr lang="en-US" dirty="0" smtClean="0"/>
              <a:t> or </a:t>
            </a:r>
            <a:r>
              <a:rPr lang="en-US" dirty="0" err="1" smtClean="0"/>
              <a:t>Tunicata</a:t>
            </a:r>
            <a:r>
              <a:rPr lang="en-US" dirty="0" smtClean="0"/>
              <a:t>, </a:t>
            </a:r>
            <a:r>
              <a:rPr lang="en-US" dirty="0" err="1" smtClean="0"/>
              <a:t>Cephalochordata</a:t>
            </a:r>
            <a:r>
              <a:rPr lang="en-US" dirty="0" smtClean="0"/>
              <a:t> and Vertebrata.</a:t>
            </a:r>
          </a:p>
          <a:p>
            <a:pPr algn="l"/>
            <a:r>
              <a:rPr lang="en-US" dirty="0" smtClean="0"/>
              <a:t>Subphyla </a:t>
            </a:r>
            <a:r>
              <a:rPr lang="en-US" dirty="0" err="1" smtClean="0"/>
              <a:t>Urochordata</a:t>
            </a:r>
            <a:r>
              <a:rPr lang="en-US" dirty="0" smtClean="0"/>
              <a:t> and </a:t>
            </a:r>
            <a:r>
              <a:rPr lang="en-US" dirty="0" err="1" smtClean="0"/>
              <a:t>Cephalochordata</a:t>
            </a:r>
            <a:r>
              <a:rPr lang="en-US" dirty="0" smtClean="0"/>
              <a:t> are often referred to as </a:t>
            </a:r>
            <a:r>
              <a:rPr lang="en-US" dirty="0" err="1" smtClean="0"/>
              <a:t>protochordates</a:t>
            </a:r>
            <a:r>
              <a:rPr lang="en-US" dirty="0" smtClean="0"/>
              <a:t> and are exclusively </a:t>
            </a:r>
            <a:r>
              <a:rPr lang="en-US" b="1" dirty="0" smtClean="0"/>
              <a:t>marine</a:t>
            </a:r>
            <a:endParaRPr lang="ar-IQ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533400"/>
            <a:ext cx="8229600" cy="4525963"/>
          </a:xfrm>
        </p:spPr>
        <p:txBody>
          <a:bodyPr/>
          <a:lstStyle/>
          <a:p>
            <a:pPr lvl="0" algn="l" rtl="0"/>
            <a:r>
              <a:rPr lang="en-US" dirty="0" smtClean="0"/>
              <a:t>In </a:t>
            </a:r>
            <a:r>
              <a:rPr lang="en-US" dirty="0" err="1" smtClean="0"/>
              <a:t>Urochordata</a:t>
            </a:r>
            <a:r>
              <a:rPr lang="en-US" dirty="0" smtClean="0"/>
              <a:t>, notochord is present only in </a:t>
            </a:r>
            <a:r>
              <a:rPr lang="en-US" b="1" dirty="0" smtClean="0"/>
              <a:t>larval tail</a:t>
            </a:r>
            <a:r>
              <a:rPr lang="en-US" dirty="0" smtClean="0"/>
              <a:t>, while in </a:t>
            </a:r>
            <a:r>
              <a:rPr lang="en-US" dirty="0" err="1" smtClean="0"/>
              <a:t>Cephalochordata</a:t>
            </a:r>
            <a:r>
              <a:rPr lang="en-US" dirty="0" smtClean="0"/>
              <a:t>, it extends from head to tail region and is persistent throughout their life.</a:t>
            </a:r>
          </a:p>
          <a:p>
            <a:pPr algn="l">
              <a:buNone/>
            </a:pPr>
            <a:r>
              <a:rPr lang="en-US" dirty="0" smtClean="0"/>
              <a:t>Examples: </a:t>
            </a:r>
            <a:r>
              <a:rPr lang="en-US" dirty="0" err="1" smtClean="0"/>
              <a:t>Urochordata</a:t>
            </a:r>
            <a:r>
              <a:rPr lang="en-US" dirty="0" smtClean="0"/>
              <a:t> – Ascidia, </a:t>
            </a:r>
            <a:r>
              <a:rPr lang="en-US" dirty="0" err="1" smtClean="0"/>
              <a:t>Salpa</a:t>
            </a:r>
            <a:r>
              <a:rPr lang="en-US" dirty="0" smtClean="0"/>
              <a:t>, </a:t>
            </a:r>
            <a:r>
              <a:rPr lang="en-US" dirty="0" err="1" smtClean="0"/>
              <a:t>Doliolum</a:t>
            </a:r>
            <a:r>
              <a:rPr lang="en-US" dirty="0" smtClean="0"/>
              <a:t>; </a:t>
            </a:r>
            <a:r>
              <a:rPr lang="en-US" dirty="0" err="1" smtClean="0"/>
              <a:t>Cephalochordata</a:t>
            </a:r>
            <a:r>
              <a:rPr lang="en-US" dirty="0" smtClean="0"/>
              <a:t> – Amphioxus or Lancelet</a:t>
            </a:r>
            <a:endParaRPr lang="ar-IQ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457201"/>
            <a:ext cx="8229600" cy="2971800"/>
          </a:xfrm>
        </p:spPr>
        <p:txBody>
          <a:bodyPr>
            <a:normAutofit fontScale="92500" lnSpcReduction="10000"/>
          </a:bodyPr>
          <a:lstStyle/>
          <a:p>
            <a:pPr algn="l" rtl="0">
              <a:buNone/>
            </a:pPr>
            <a:r>
              <a:rPr lang="en-US" b="1" u="sng" dirty="0" smtClean="0"/>
              <a:t>All chordates possess the following features: </a:t>
            </a:r>
            <a:endParaRPr lang="en-US" dirty="0" smtClean="0"/>
          </a:p>
          <a:p>
            <a:pPr lvl="0" algn="l" rtl="0"/>
            <a:r>
              <a:rPr lang="en-US" dirty="0" smtClean="0"/>
              <a:t>have a notochord </a:t>
            </a:r>
          </a:p>
          <a:p>
            <a:pPr lvl="0" algn="l" rtl="0"/>
            <a:r>
              <a:rPr lang="en-US" dirty="0" smtClean="0"/>
              <a:t>have a dorsal nerve cord </a:t>
            </a:r>
          </a:p>
          <a:p>
            <a:pPr lvl="0" algn="l" rtl="0"/>
            <a:r>
              <a:rPr lang="en-US" dirty="0" smtClean="0"/>
              <a:t>are </a:t>
            </a:r>
            <a:r>
              <a:rPr lang="en-US" dirty="0" err="1" smtClean="0"/>
              <a:t>triploblastic</a:t>
            </a:r>
            <a:endParaRPr lang="en-US" dirty="0" smtClean="0"/>
          </a:p>
          <a:p>
            <a:pPr lvl="0" algn="l" rtl="0"/>
            <a:r>
              <a:rPr lang="en-US" dirty="0" smtClean="0"/>
              <a:t>have paired gill pouches </a:t>
            </a:r>
          </a:p>
          <a:p>
            <a:pPr lvl="0" algn="l" rtl="0"/>
            <a:r>
              <a:rPr lang="en-US" dirty="0" smtClean="0"/>
              <a:t>are </a:t>
            </a:r>
            <a:r>
              <a:rPr lang="en-US" dirty="0" err="1" smtClean="0"/>
              <a:t>coelomate</a:t>
            </a:r>
            <a:r>
              <a:rPr lang="en-US" dirty="0" smtClean="0"/>
              <a:t>.</a:t>
            </a:r>
          </a:p>
          <a:p>
            <a:pPr algn="l" rtl="0">
              <a:buNone/>
            </a:pPr>
            <a:r>
              <a:rPr lang="ar-IQ" b="1" dirty="0" smtClean="0"/>
              <a:t> </a:t>
            </a:r>
            <a:endParaRPr lang="en-US" dirty="0" smtClean="0"/>
          </a:p>
          <a:p>
            <a:pPr algn="l"/>
            <a:endParaRPr lang="ar-IQ" dirty="0"/>
          </a:p>
        </p:txBody>
      </p:sp>
      <p:pic>
        <p:nvPicPr>
          <p:cNvPr id="4" name="irc_mi" descr="نتيجة بحث الصور عن ‪Salpa‬‏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81600" y="4495800"/>
            <a:ext cx="36195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irc_mi" descr="نتيجة بحث الصور عن ‪Ascidia‬‏">
            <a:hlinkClick r:id="rId4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24000" y="3505200"/>
            <a:ext cx="34671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irc_mi" descr="نتيجة بحث الصور عن ‪notochord‬‏">
            <a:hlinkClick r:id="rId6"/>
          </p:cNvPr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562600" y="2057400"/>
            <a:ext cx="3228975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rc_mi" descr="نتيجة بحث الصور عن ‪chordates features‬‏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6400" y="1828800"/>
            <a:ext cx="6148387" cy="392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</TotalTime>
  <Words>384</Words>
  <Application>Microsoft Office PowerPoint</Application>
  <PresentationFormat>عرض على الشاشة (3:4)‏</PresentationFormat>
  <Paragraphs>39</Paragraphs>
  <Slides>8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8</vt:i4>
      </vt:variant>
    </vt:vector>
  </HeadingPairs>
  <TitlesOfParts>
    <vt:vector size="9" baseType="lpstr">
      <vt:lpstr>Concourse</vt:lpstr>
      <vt:lpstr>Porifera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hp</dc:creator>
  <cp:lastModifiedBy>user</cp:lastModifiedBy>
  <cp:revision>11</cp:revision>
  <dcterms:created xsi:type="dcterms:W3CDTF">2006-08-16T00:00:00Z</dcterms:created>
  <dcterms:modified xsi:type="dcterms:W3CDTF">2018-05-15T06:21:52Z</dcterms:modified>
</cp:coreProperties>
</file>